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ileron Thin" pitchFamily="2" charset="77"/>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Raleway" panose="020B0503030101060003" pitchFamily="34" charset="77"/>
      <p:regular r:id="rId21"/>
      <p:bold r:id="rId22"/>
    </p:embeddedFont>
    <p:embeddedFont>
      <p:font typeface="Raleway Thin" panose="020B0203030101060003" pitchFamily="34" charset="77"/>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1" autoAdjust="0"/>
  </p:normalViewPr>
  <p:slideViewPr>
    <p:cSldViewPr>
      <p:cViewPr varScale="1">
        <p:scale>
          <a:sx n="73" d="100"/>
          <a:sy n="73" d="100"/>
        </p:scale>
        <p:origin x="6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grpSp>
        <p:nvGrpSpPr>
          <p:cNvPr id="2" name="Group 2"/>
          <p:cNvGrpSpPr/>
          <p:nvPr/>
        </p:nvGrpSpPr>
        <p:grpSpPr>
          <a:xfrm>
            <a:off x="1890667" y="-81739"/>
            <a:ext cx="4586691" cy="10450478"/>
            <a:chOff x="0" y="0"/>
            <a:chExt cx="6115588" cy="13933971"/>
          </a:xfrm>
        </p:grpSpPr>
        <p:pic>
          <p:nvPicPr>
            <p:cNvPr id="3" name="Picture 3"/>
            <p:cNvPicPr>
              <a:picLocks noChangeAspect="1"/>
            </p:cNvPicPr>
            <p:nvPr/>
          </p:nvPicPr>
          <p:blipFill>
            <a:blip r:embed="rId2"/>
            <a:srcRect r="67721" b="-746"/>
            <a:stretch>
              <a:fillRect/>
            </a:stretch>
          </p:blipFill>
          <p:spPr>
            <a:xfrm>
              <a:off x="0" y="0"/>
              <a:ext cx="6115588" cy="13933971"/>
            </a:xfrm>
            <a:prstGeom prst="rect">
              <a:avLst/>
            </a:prstGeom>
          </p:spPr>
        </p:pic>
      </p:grpSp>
      <p:sp>
        <p:nvSpPr>
          <p:cNvPr id="4" name="TextBox 4"/>
          <p:cNvSpPr txBox="1"/>
          <p:nvPr/>
        </p:nvSpPr>
        <p:spPr>
          <a:xfrm>
            <a:off x="7331230" y="3142974"/>
            <a:ext cx="10398676" cy="1064093"/>
          </a:xfrm>
          <a:prstGeom prst="rect">
            <a:avLst/>
          </a:prstGeom>
        </p:spPr>
        <p:txBody>
          <a:bodyPr lIns="0" tIns="0" rIns="0" bIns="0" rtlCol="0" anchor="t">
            <a:spAutoFit/>
          </a:bodyPr>
          <a:lstStyle/>
          <a:p>
            <a:pPr>
              <a:lnSpc>
                <a:spcPts val="7920"/>
              </a:lnSpc>
            </a:pPr>
            <a:r>
              <a:rPr lang="en-US" sz="7920">
                <a:solidFill>
                  <a:srgbClr val="535353"/>
                </a:solidFill>
                <a:latin typeface="Raleway Thin"/>
              </a:rPr>
              <a:t>Writing Consciousness</a:t>
            </a:r>
          </a:p>
        </p:txBody>
      </p:sp>
      <p:sp>
        <p:nvSpPr>
          <p:cNvPr id="5" name="TextBox 5"/>
          <p:cNvSpPr txBox="1"/>
          <p:nvPr/>
        </p:nvSpPr>
        <p:spPr>
          <a:xfrm>
            <a:off x="7409913" y="4233745"/>
            <a:ext cx="7996535" cy="489975"/>
          </a:xfrm>
          <a:prstGeom prst="rect">
            <a:avLst/>
          </a:prstGeom>
        </p:spPr>
        <p:txBody>
          <a:bodyPr lIns="0" tIns="0" rIns="0" bIns="0" rtlCol="0" anchor="t">
            <a:spAutoFit/>
          </a:bodyPr>
          <a:lstStyle/>
          <a:p>
            <a:pPr>
              <a:lnSpc>
                <a:spcPts val="3744"/>
              </a:lnSpc>
            </a:pPr>
            <a:r>
              <a:rPr lang="en-US" sz="2971" i="1">
                <a:solidFill>
                  <a:srgbClr val="535353"/>
                </a:solidFill>
                <a:latin typeface="Raleway"/>
              </a:rPr>
              <a:t>POETRY IN THE AGE OF BIOMEDICINE</a:t>
            </a:r>
          </a:p>
        </p:txBody>
      </p:sp>
      <p:grpSp>
        <p:nvGrpSpPr>
          <p:cNvPr id="6" name="Group 6"/>
          <p:cNvGrpSpPr/>
          <p:nvPr/>
        </p:nvGrpSpPr>
        <p:grpSpPr>
          <a:xfrm>
            <a:off x="7424248" y="5069228"/>
            <a:ext cx="1610224" cy="69811"/>
            <a:chOff x="0" y="0"/>
            <a:chExt cx="20596687" cy="892969"/>
          </a:xfrm>
        </p:grpSpPr>
        <p:sp>
          <p:nvSpPr>
            <p:cNvPr id="7" name="Freeform 7"/>
            <p:cNvSpPr/>
            <p:nvPr/>
          </p:nvSpPr>
          <p:spPr>
            <a:xfrm>
              <a:off x="0" y="0"/>
              <a:ext cx="20596687" cy="892969"/>
            </a:xfrm>
            <a:custGeom>
              <a:avLst/>
              <a:gdLst/>
              <a:ahLst/>
              <a:cxnLst/>
              <a:rect l="l" t="t" r="r" b="b"/>
              <a:pathLst>
                <a:path w="20596687" h="892969">
                  <a:moveTo>
                    <a:pt x="0" y="0"/>
                  </a:moveTo>
                  <a:lnTo>
                    <a:pt x="20596687" y="0"/>
                  </a:lnTo>
                  <a:lnTo>
                    <a:pt x="20596687" y="892969"/>
                  </a:lnTo>
                  <a:lnTo>
                    <a:pt x="0" y="892969"/>
                  </a:lnTo>
                  <a:close/>
                </a:path>
              </a:pathLst>
            </a:custGeom>
            <a:solidFill>
              <a:srgbClr val="535353"/>
            </a:solidFill>
          </p:spPr>
        </p:sp>
      </p:grpSp>
      <p:sp>
        <p:nvSpPr>
          <p:cNvPr id="8" name="TextBox 8"/>
          <p:cNvSpPr txBox="1"/>
          <p:nvPr/>
        </p:nvSpPr>
        <p:spPr>
          <a:xfrm>
            <a:off x="7401034" y="5435681"/>
            <a:ext cx="7166074" cy="527195"/>
          </a:xfrm>
          <a:prstGeom prst="rect">
            <a:avLst/>
          </a:prstGeom>
        </p:spPr>
        <p:txBody>
          <a:bodyPr lIns="0" tIns="0" rIns="0" bIns="0" rtlCol="0" anchor="t">
            <a:spAutoFit/>
          </a:bodyPr>
          <a:lstStyle/>
          <a:p>
            <a:pPr>
              <a:lnSpc>
                <a:spcPts val="4160"/>
              </a:lnSpc>
            </a:pPr>
            <a:r>
              <a:rPr lang="en-US" sz="2971">
                <a:solidFill>
                  <a:srgbClr val="535353"/>
                </a:solidFill>
                <a:latin typeface="Raleway"/>
              </a:rPr>
              <a:t>Anishta Khan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09" t="4048" r="1386" b="7894"/>
          <a:stretch>
            <a:fillRect/>
          </a:stretch>
        </p:blipFill>
        <p:spPr>
          <a:xfrm>
            <a:off x="1028700" y="2335599"/>
            <a:ext cx="4453912" cy="5615802"/>
          </a:xfrm>
          <a:prstGeom prst="rect">
            <a:avLst/>
          </a:prstGeom>
        </p:spPr>
      </p:pic>
      <p:pic>
        <p:nvPicPr>
          <p:cNvPr id="3" name="Picture 3"/>
          <p:cNvPicPr>
            <a:picLocks noChangeAspect="1"/>
          </p:cNvPicPr>
          <p:nvPr/>
        </p:nvPicPr>
        <p:blipFill>
          <a:blip r:embed="rId3"/>
          <a:srcRect/>
          <a:stretch>
            <a:fillRect/>
          </a:stretch>
        </p:blipFill>
        <p:spPr>
          <a:xfrm>
            <a:off x="5962977" y="2335599"/>
            <a:ext cx="3485561" cy="5702765"/>
          </a:xfrm>
          <a:prstGeom prst="rect">
            <a:avLst/>
          </a:prstGeom>
        </p:spPr>
      </p:pic>
      <p:sp>
        <p:nvSpPr>
          <p:cNvPr id="4" name="TextBox 4"/>
          <p:cNvSpPr txBox="1"/>
          <p:nvPr/>
        </p:nvSpPr>
        <p:spPr>
          <a:xfrm>
            <a:off x="5811499" y="1190625"/>
            <a:ext cx="11447801" cy="1157422"/>
          </a:xfrm>
          <a:prstGeom prst="rect">
            <a:avLst/>
          </a:prstGeom>
        </p:spPr>
        <p:txBody>
          <a:bodyPr lIns="0" tIns="0" rIns="0" bIns="0" rtlCol="0" anchor="t">
            <a:spAutoFit/>
          </a:bodyPr>
          <a:lstStyle/>
          <a:p>
            <a:pPr algn="r">
              <a:lnSpc>
                <a:spcPts val="8657"/>
              </a:lnSpc>
            </a:pPr>
            <a:r>
              <a:rPr lang="en-US" sz="8657">
                <a:solidFill>
                  <a:srgbClr val="000000"/>
                </a:solidFill>
                <a:latin typeface="Raleway Thin"/>
              </a:rPr>
              <a:t>Rafael Campo</a:t>
            </a:r>
          </a:p>
        </p:txBody>
      </p:sp>
      <p:sp>
        <p:nvSpPr>
          <p:cNvPr id="5" name="TextBox 5"/>
          <p:cNvSpPr txBox="1"/>
          <p:nvPr/>
        </p:nvSpPr>
        <p:spPr>
          <a:xfrm>
            <a:off x="11037975" y="2278449"/>
            <a:ext cx="6221325" cy="4598089"/>
          </a:xfrm>
          <a:prstGeom prst="rect">
            <a:avLst/>
          </a:prstGeom>
        </p:spPr>
        <p:txBody>
          <a:bodyPr lIns="0" tIns="0" rIns="0" bIns="0" rtlCol="0" anchor="t">
            <a:spAutoFit/>
          </a:bodyPr>
          <a:lstStyle/>
          <a:p>
            <a:pPr algn="r">
              <a:lnSpc>
                <a:spcPts val="3640"/>
              </a:lnSpc>
            </a:pPr>
            <a:r>
              <a:rPr lang="en-US" sz="2600">
                <a:solidFill>
                  <a:srgbClr val="535353"/>
                </a:solidFill>
                <a:latin typeface="Raleway"/>
              </a:rPr>
              <a:t>Rafael Campo is a poet and essayist who teaches and practices internal medicine at Harvard Medical School and Beth Israel Deaconess Medical Center in Boston. Has published several collections of poetry and essays, and has won numerous awards including a Guggenheim fellowship. He currently also serves as the editor for the Poetry and Medicine section in JAMA..</a:t>
            </a:r>
          </a:p>
        </p:txBody>
      </p:sp>
      <p:sp>
        <p:nvSpPr>
          <p:cNvPr id="6" name="TextBox 6"/>
          <p:cNvSpPr txBox="1"/>
          <p:nvPr/>
        </p:nvSpPr>
        <p:spPr>
          <a:xfrm>
            <a:off x="9781723" y="7099539"/>
            <a:ext cx="6858607" cy="1820500"/>
          </a:xfrm>
          <a:prstGeom prst="rect">
            <a:avLst/>
          </a:prstGeom>
        </p:spPr>
        <p:txBody>
          <a:bodyPr lIns="0" tIns="0" rIns="0" bIns="0" rtlCol="0" anchor="t">
            <a:spAutoFit/>
          </a:bodyPr>
          <a:lstStyle/>
          <a:p>
            <a:pPr marL="314325" indent="-314325">
              <a:lnSpc>
                <a:spcPts val="3613"/>
              </a:lnSpc>
              <a:buFont typeface="Arial"/>
              <a:buChar char="•"/>
            </a:pPr>
            <a:r>
              <a:rPr lang="en-US" sz="2580" b="1">
                <a:solidFill>
                  <a:srgbClr val="535353"/>
                </a:solidFill>
                <a:latin typeface="Raleway"/>
              </a:rPr>
              <a:t>Morbidity and Mortality Rounds</a:t>
            </a:r>
          </a:p>
          <a:p>
            <a:pPr marL="314325" indent="-314325">
              <a:lnSpc>
                <a:spcPts val="3613"/>
              </a:lnSpc>
              <a:buFont typeface="Arial"/>
              <a:buChar char="•"/>
            </a:pPr>
            <a:r>
              <a:rPr lang="en-US" sz="2580" b="1">
                <a:solidFill>
                  <a:srgbClr val="535353"/>
                </a:solidFill>
                <a:latin typeface="Raleway"/>
              </a:rPr>
              <a:t>from The Changing Face of AIDS:  V. Elegy for the AIDS Virus</a:t>
            </a:r>
          </a:p>
          <a:p>
            <a:pPr marL="314325" indent="-314325">
              <a:lnSpc>
                <a:spcPts val="3613"/>
              </a:lnSpc>
              <a:buFont typeface="Arial"/>
              <a:buChar char="•"/>
            </a:pPr>
            <a:r>
              <a:rPr lang="en-US" sz="2580" b="1">
                <a:solidFill>
                  <a:srgbClr val="535353"/>
                </a:solidFill>
                <a:latin typeface="Raleway"/>
              </a:rPr>
              <a:t>What the Body Told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sp>
        <p:nvSpPr>
          <p:cNvPr id="2" name="TextBox 2"/>
          <p:cNvSpPr txBox="1"/>
          <p:nvPr/>
        </p:nvSpPr>
        <p:spPr>
          <a:xfrm>
            <a:off x="1295767" y="1339477"/>
            <a:ext cx="11447801" cy="1157422"/>
          </a:xfrm>
          <a:prstGeom prst="rect">
            <a:avLst/>
          </a:prstGeom>
        </p:spPr>
        <p:txBody>
          <a:bodyPr lIns="0" tIns="0" rIns="0" bIns="0" rtlCol="0" anchor="t">
            <a:spAutoFit/>
          </a:bodyPr>
          <a:lstStyle/>
          <a:p>
            <a:pPr>
              <a:lnSpc>
                <a:spcPts val="8657"/>
              </a:lnSpc>
            </a:pPr>
            <a:r>
              <a:rPr lang="en-US" sz="8657">
                <a:solidFill>
                  <a:srgbClr val="000000"/>
                </a:solidFill>
                <a:latin typeface="Raleway Thin"/>
              </a:rPr>
              <a:t>Sources:</a:t>
            </a:r>
          </a:p>
        </p:txBody>
      </p:sp>
      <p:sp>
        <p:nvSpPr>
          <p:cNvPr id="3" name="TextBox 3"/>
          <p:cNvSpPr txBox="1"/>
          <p:nvPr/>
        </p:nvSpPr>
        <p:spPr>
          <a:xfrm>
            <a:off x="1375588" y="2886871"/>
            <a:ext cx="14590501" cy="5784148"/>
          </a:xfrm>
          <a:prstGeom prst="rect">
            <a:avLst/>
          </a:prstGeom>
        </p:spPr>
        <p:txBody>
          <a:bodyPr lIns="0" tIns="0" rIns="0" bIns="0" rtlCol="0" anchor="t">
            <a:spAutoFit/>
          </a:bodyPr>
          <a:lstStyle/>
          <a:p>
            <a:pPr marL="304800" indent="-304800">
              <a:lnSpc>
                <a:spcPts val="3514"/>
              </a:lnSpc>
              <a:buFont typeface="Arial"/>
              <a:buChar char="•"/>
            </a:pPr>
            <a:r>
              <a:rPr lang="en-US" sz="2510">
                <a:solidFill>
                  <a:srgbClr val="535353"/>
                </a:solidFill>
                <a:latin typeface="Raleway"/>
              </a:rPr>
              <a:t>https://www.poets.org/poetsorg/text/poetry-and-medicine-rafael-campo-conversation</a:t>
            </a:r>
          </a:p>
          <a:p>
            <a:pPr marL="304800" indent="-304800">
              <a:lnSpc>
                <a:spcPts val="3514"/>
              </a:lnSpc>
              <a:buFont typeface="Arial"/>
              <a:buChar char="•"/>
            </a:pPr>
            <a:r>
              <a:rPr lang="en-US" sz="2510">
                <a:solidFill>
                  <a:srgbClr val="535353"/>
                </a:solidFill>
                <a:latin typeface="Raleway"/>
              </a:rPr>
              <a:t>https://www.bostonglobe.com/metro/2018/12/30/obliged-listen-how-poetry-elevates-doctor-work/kitczqlG9xsRAF9yJZuITI/story.html:</a:t>
            </a:r>
          </a:p>
          <a:p>
            <a:pPr marL="304800" indent="-304800">
              <a:lnSpc>
                <a:spcPts val="3514"/>
              </a:lnSpc>
              <a:buFont typeface="Arial"/>
              <a:buChar char="•"/>
            </a:pPr>
            <a:r>
              <a:rPr lang="en-US" sz="2510">
                <a:solidFill>
                  <a:srgbClr val="535353"/>
                </a:solidFill>
                <a:latin typeface="Raleway"/>
              </a:rPr>
              <a:t>https://journals.sagepub.com/doi/pdf/10.1177/1471301214560378</a:t>
            </a:r>
          </a:p>
          <a:p>
            <a:pPr marL="304800" indent="-304800">
              <a:lnSpc>
                <a:spcPts val="3514"/>
              </a:lnSpc>
              <a:buFont typeface="Arial"/>
              <a:buChar char="•"/>
            </a:pPr>
            <a:r>
              <a:rPr lang="en-US" sz="2510">
                <a:solidFill>
                  <a:srgbClr val="535353"/>
                </a:solidFill>
                <a:latin typeface="Raleway"/>
              </a:rPr>
              <a:t>https://www.ncbi.nlm.nih.gov/pmc/articles/PMC2902099/</a:t>
            </a:r>
          </a:p>
          <a:p>
            <a:pPr marL="304800" indent="-304800">
              <a:lnSpc>
                <a:spcPts val="3514"/>
              </a:lnSpc>
              <a:buFont typeface="Arial"/>
              <a:buChar char="•"/>
            </a:pPr>
            <a:r>
              <a:rPr lang="en-US" sz="2510">
                <a:solidFill>
                  <a:srgbClr val="535353"/>
                </a:solidFill>
                <a:latin typeface="Raleway"/>
              </a:rPr>
              <a:t>https://medium.com/@bijalashah/why-poetry-is-one-of-the-most-powerful-forms-of-therapy-f3553cb909b4</a:t>
            </a:r>
          </a:p>
          <a:p>
            <a:pPr marL="304800" indent="-304800">
              <a:lnSpc>
                <a:spcPts val="3514"/>
              </a:lnSpc>
              <a:buFont typeface="Arial"/>
              <a:buChar char="•"/>
            </a:pPr>
            <a:r>
              <a:rPr lang="en-US" sz="2510">
                <a:solidFill>
                  <a:srgbClr val="535353"/>
                </a:solidFill>
                <a:latin typeface="Raleway"/>
              </a:rPr>
              <a:t>https://www.huffpost.com/entry/can-poetry-heal_n_145560?ref=tw</a:t>
            </a:r>
          </a:p>
          <a:p>
            <a:pPr marL="304800" indent="-304800">
              <a:lnSpc>
                <a:spcPts val="3514"/>
              </a:lnSpc>
              <a:buFont typeface="Arial"/>
              <a:buChar char="•"/>
            </a:pPr>
            <a:r>
              <a:rPr lang="en-US" sz="2510">
                <a:solidFill>
                  <a:srgbClr val="535353"/>
                </a:solidFill>
                <a:latin typeface="Raleway"/>
              </a:rPr>
              <a:t>https://link.springer.com/article/10.1007/BF03391268</a:t>
            </a:r>
          </a:p>
          <a:p>
            <a:pPr marL="304800" indent="-304800">
              <a:lnSpc>
                <a:spcPts val="3514"/>
              </a:lnSpc>
              <a:buFont typeface="Arial"/>
              <a:buChar char="•"/>
            </a:pPr>
            <a:r>
              <a:rPr lang="en-US" sz="2510">
                <a:solidFill>
                  <a:srgbClr val="535353"/>
                </a:solidFill>
                <a:latin typeface="Raleway"/>
              </a:rPr>
              <a:t>http://www3.brandonu.ca/cjns/10.1/dufrene.pdf</a:t>
            </a:r>
          </a:p>
          <a:p>
            <a:pPr marL="304800" indent="-304800">
              <a:lnSpc>
                <a:spcPts val="3514"/>
              </a:lnSpc>
              <a:buFont typeface="Arial"/>
              <a:buChar char="•"/>
            </a:pPr>
            <a:r>
              <a:rPr lang="en-US" sz="2510">
                <a:solidFill>
                  <a:srgbClr val="535353"/>
                </a:solidFill>
                <a:latin typeface="Raleway"/>
              </a:rPr>
              <a:t>https://www.bl.uk/romantics-and-victorians/articles/john-keats-poet-physician</a:t>
            </a:r>
          </a:p>
          <a:p>
            <a:pPr marL="304800" indent="-304800">
              <a:lnSpc>
                <a:spcPts val="3514"/>
              </a:lnSpc>
              <a:buFont typeface="Arial"/>
              <a:buChar char="•"/>
            </a:pPr>
            <a:r>
              <a:rPr lang="en-US" sz="2510">
                <a:solidFill>
                  <a:srgbClr val="535353"/>
                </a:solidFill>
                <a:latin typeface="Raleway"/>
              </a:rPr>
              <a:t>Treatments by Lisa Diedrich</a:t>
            </a:r>
          </a:p>
          <a:p>
            <a:pPr marL="304800" indent="-304800">
              <a:lnSpc>
                <a:spcPts val="3514"/>
              </a:lnSpc>
              <a:buFont typeface="Arial"/>
              <a:buChar char="•"/>
            </a:pPr>
            <a:r>
              <a:rPr lang="en-US" sz="2510">
                <a:solidFill>
                  <a:srgbClr val="535353"/>
                </a:solidFill>
                <a:latin typeface="Raleway"/>
              </a:rPr>
              <a:t>Poetry Therapy: Theory and Practice by Nicholas Mazza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sp>
        <p:nvSpPr>
          <p:cNvPr id="2" name="TextBox 2"/>
          <p:cNvSpPr txBox="1"/>
          <p:nvPr/>
        </p:nvSpPr>
        <p:spPr>
          <a:xfrm>
            <a:off x="6353748" y="7542885"/>
            <a:ext cx="7996535" cy="489975"/>
          </a:xfrm>
          <a:prstGeom prst="rect">
            <a:avLst/>
          </a:prstGeom>
        </p:spPr>
        <p:txBody>
          <a:bodyPr lIns="0" tIns="0" rIns="0" bIns="0" rtlCol="0" anchor="t">
            <a:spAutoFit/>
          </a:bodyPr>
          <a:lstStyle/>
          <a:p>
            <a:pPr algn="r">
              <a:lnSpc>
                <a:spcPts val="3744"/>
              </a:lnSpc>
            </a:pPr>
            <a:r>
              <a:rPr lang="en-US" sz="2971" i="1">
                <a:solidFill>
                  <a:srgbClr val="535353"/>
                </a:solidFill>
                <a:latin typeface="Raleway"/>
              </a:rPr>
              <a:t>RAFAEL CAMPO, POET-PHYSICIAN</a:t>
            </a:r>
          </a:p>
        </p:txBody>
      </p:sp>
      <p:grpSp>
        <p:nvGrpSpPr>
          <p:cNvPr id="3" name="Group 3"/>
          <p:cNvGrpSpPr/>
          <p:nvPr/>
        </p:nvGrpSpPr>
        <p:grpSpPr>
          <a:xfrm>
            <a:off x="3937717" y="7171499"/>
            <a:ext cx="10412566" cy="69811"/>
            <a:chOff x="0" y="0"/>
            <a:chExt cx="133189171" cy="892969"/>
          </a:xfrm>
        </p:grpSpPr>
        <p:sp>
          <p:nvSpPr>
            <p:cNvPr id="4" name="Freeform 4"/>
            <p:cNvSpPr/>
            <p:nvPr/>
          </p:nvSpPr>
          <p:spPr>
            <a:xfrm>
              <a:off x="0" y="0"/>
              <a:ext cx="133189166" cy="892969"/>
            </a:xfrm>
            <a:custGeom>
              <a:avLst/>
              <a:gdLst/>
              <a:ahLst/>
              <a:cxnLst/>
              <a:rect l="l" t="t" r="r" b="b"/>
              <a:pathLst>
                <a:path w="133189166" h="892969">
                  <a:moveTo>
                    <a:pt x="0" y="0"/>
                  </a:moveTo>
                  <a:lnTo>
                    <a:pt x="133189166" y="0"/>
                  </a:lnTo>
                  <a:lnTo>
                    <a:pt x="133189166" y="892969"/>
                  </a:lnTo>
                  <a:lnTo>
                    <a:pt x="0" y="892969"/>
                  </a:lnTo>
                  <a:close/>
                </a:path>
              </a:pathLst>
            </a:custGeom>
            <a:solidFill>
              <a:srgbClr val="535353"/>
            </a:solidFill>
          </p:spPr>
        </p:sp>
      </p:grpSp>
      <p:sp>
        <p:nvSpPr>
          <p:cNvPr id="5" name="TextBox 5"/>
          <p:cNvSpPr txBox="1"/>
          <p:nvPr/>
        </p:nvSpPr>
        <p:spPr>
          <a:xfrm>
            <a:off x="3937717" y="1730217"/>
            <a:ext cx="10399150" cy="4743310"/>
          </a:xfrm>
          <a:prstGeom prst="rect">
            <a:avLst/>
          </a:prstGeom>
        </p:spPr>
        <p:txBody>
          <a:bodyPr lIns="0" tIns="0" rIns="0" bIns="0" rtlCol="0" anchor="t">
            <a:spAutoFit/>
          </a:bodyPr>
          <a:lstStyle/>
          <a:p>
            <a:pPr>
              <a:lnSpc>
                <a:spcPts val="4694"/>
              </a:lnSpc>
            </a:pPr>
            <a:r>
              <a:rPr lang="en-US" sz="3352">
                <a:solidFill>
                  <a:srgbClr val="535353"/>
                </a:solidFill>
                <a:latin typeface="Raleway"/>
              </a:rPr>
              <a:t>“We come to poetry, I think, because we are silenced in many ways. In biomedicine, we’re so good at appropriating the narrative—the biopsy report, the CT count, the potassium level. Writing gives patients an opportunity to say, this is my cancer, this is my HIV. It’s not a generic, what you see on the mammogram or how many lymph nodes are positive—I’m an individual.”</a:t>
            </a:r>
          </a:p>
        </p:txBody>
      </p:sp>
      <p:pic>
        <p:nvPicPr>
          <p:cNvPr id="6" name="Picture 6"/>
          <p:cNvPicPr>
            <a:picLocks noChangeAspect="1"/>
          </p:cNvPicPr>
          <p:nvPr/>
        </p:nvPicPr>
        <p:blipFill>
          <a:blip r:embed="rId2"/>
          <a:srcRect/>
          <a:stretch>
            <a:fillRect/>
          </a:stretch>
        </p:blipFill>
        <p:spPr>
          <a:xfrm flipV="1">
            <a:off x="2632636" y="7171499"/>
            <a:ext cx="13592385" cy="50631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sp>
        <p:nvSpPr>
          <p:cNvPr id="2" name="TextBox 2"/>
          <p:cNvSpPr txBox="1"/>
          <p:nvPr/>
        </p:nvSpPr>
        <p:spPr>
          <a:xfrm>
            <a:off x="4486961" y="902637"/>
            <a:ext cx="9314077" cy="957254"/>
          </a:xfrm>
          <a:prstGeom prst="rect">
            <a:avLst/>
          </a:prstGeom>
        </p:spPr>
        <p:txBody>
          <a:bodyPr lIns="0" tIns="0" rIns="0" bIns="0" rtlCol="0" anchor="t">
            <a:spAutoFit/>
          </a:bodyPr>
          <a:lstStyle/>
          <a:p>
            <a:pPr algn="ctr">
              <a:lnSpc>
                <a:spcPts val="7094"/>
              </a:lnSpc>
            </a:pPr>
            <a:r>
              <a:rPr lang="en-US" sz="7094">
                <a:solidFill>
                  <a:srgbClr val="000000"/>
                </a:solidFill>
                <a:latin typeface="Raleway Thin"/>
              </a:rPr>
              <a:t>Historical Roots</a:t>
            </a:r>
          </a:p>
        </p:txBody>
      </p:sp>
      <p:sp>
        <p:nvSpPr>
          <p:cNvPr id="3" name="TextBox 3"/>
          <p:cNvSpPr txBox="1"/>
          <p:nvPr/>
        </p:nvSpPr>
        <p:spPr>
          <a:xfrm>
            <a:off x="7747991" y="2125471"/>
            <a:ext cx="7904737" cy="1800898"/>
          </a:xfrm>
          <a:prstGeom prst="rect">
            <a:avLst/>
          </a:prstGeom>
        </p:spPr>
        <p:txBody>
          <a:bodyPr lIns="0" tIns="0" rIns="0" bIns="0" rtlCol="0" anchor="t">
            <a:spAutoFit/>
          </a:bodyPr>
          <a:lstStyle/>
          <a:p>
            <a:pPr>
              <a:lnSpc>
                <a:spcPts val="3592"/>
              </a:lnSpc>
            </a:pPr>
            <a:r>
              <a:rPr lang="en-US" sz="2565">
                <a:solidFill>
                  <a:srgbClr val="535353"/>
                </a:solidFill>
                <a:latin typeface="Raleway"/>
              </a:rPr>
              <a:t>Apollo, dual god of medicine and poetry ~~</a:t>
            </a:r>
          </a:p>
          <a:p>
            <a:pPr>
              <a:lnSpc>
                <a:spcPts val="3592"/>
              </a:lnSpc>
            </a:pPr>
            <a:r>
              <a:rPr lang="en-US" sz="2565" i="1">
                <a:solidFill>
                  <a:srgbClr val="535353"/>
                </a:solidFill>
                <a:latin typeface="Raleway"/>
              </a:rPr>
              <a:t>therapy</a:t>
            </a:r>
            <a:r>
              <a:rPr lang="en-US" sz="2565">
                <a:solidFill>
                  <a:srgbClr val="535353"/>
                </a:solidFill>
                <a:latin typeface="Raleway"/>
              </a:rPr>
              <a:t> stems from the Greek word, therapeia, meaning to cure through dance, song, poetry and drama, c. 401</a:t>
            </a:r>
          </a:p>
        </p:txBody>
      </p:sp>
      <p:pic>
        <p:nvPicPr>
          <p:cNvPr id="4" name="Picture 4"/>
          <p:cNvPicPr>
            <a:picLocks noChangeAspect="1"/>
          </p:cNvPicPr>
          <p:nvPr/>
        </p:nvPicPr>
        <p:blipFill>
          <a:blip r:embed="rId2"/>
          <a:srcRect/>
          <a:stretch>
            <a:fillRect/>
          </a:stretch>
        </p:blipFill>
        <p:spPr>
          <a:xfrm>
            <a:off x="1028700" y="2109779"/>
            <a:ext cx="6455382" cy="3633180"/>
          </a:xfrm>
          <a:prstGeom prst="rect">
            <a:avLst/>
          </a:prstGeom>
        </p:spPr>
      </p:pic>
      <p:sp>
        <p:nvSpPr>
          <p:cNvPr id="5" name="TextBox 5"/>
          <p:cNvSpPr txBox="1"/>
          <p:nvPr/>
        </p:nvSpPr>
        <p:spPr>
          <a:xfrm>
            <a:off x="8751440" y="6628808"/>
            <a:ext cx="4130410" cy="2599117"/>
          </a:xfrm>
          <a:prstGeom prst="rect">
            <a:avLst/>
          </a:prstGeom>
        </p:spPr>
        <p:txBody>
          <a:bodyPr lIns="0" tIns="0" rIns="0" bIns="0" rtlCol="0" anchor="t">
            <a:spAutoFit/>
          </a:bodyPr>
          <a:lstStyle/>
          <a:p>
            <a:pPr algn="r">
              <a:lnSpc>
                <a:spcPts val="4104"/>
              </a:lnSpc>
            </a:pPr>
            <a:r>
              <a:rPr lang="en-US" sz="2932">
                <a:solidFill>
                  <a:srgbClr val="535353"/>
                </a:solidFill>
                <a:latin typeface="Raleway"/>
              </a:rPr>
              <a:t>Avicenna, Persian polymath, author of </a:t>
            </a:r>
            <a:r>
              <a:rPr lang="en-US" sz="2932" i="1">
                <a:solidFill>
                  <a:srgbClr val="535353"/>
                </a:solidFill>
                <a:latin typeface="Raleway"/>
              </a:rPr>
              <a:t>The Cannon of Medicine, wrote in poetic verses, c. 1037</a:t>
            </a:r>
            <a:r>
              <a:rPr lang="en-US" sz="2932">
                <a:solidFill>
                  <a:srgbClr val="535353"/>
                </a:solidFill>
                <a:latin typeface="Raleway"/>
              </a:rPr>
              <a:t> </a:t>
            </a:r>
          </a:p>
        </p:txBody>
      </p:sp>
      <p:pic>
        <p:nvPicPr>
          <p:cNvPr id="6" name="Picture 6"/>
          <p:cNvPicPr>
            <a:picLocks noChangeAspect="1"/>
          </p:cNvPicPr>
          <p:nvPr/>
        </p:nvPicPr>
        <p:blipFill>
          <a:blip r:embed="rId3"/>
          <a:srcRect/>
          <a:stretch>
            <a:fillRect/>
          </a:stretch>
        </p:blipFill>
        <p:spPr>
          <a:xfrm>
            <a:off x="13157450" y="3764752"/>
            <a:ext cx="4101850" cy="5493548"/>
          </a:xfrm>
          <a:prstGeom prst="rect">
            <a:avLst/>
          </a:prstGeom>
        </p:spPr>
      </p:pic>
      <p:sp>
        <p:nvSpPr>
          <p:cNvPr id="7" name="TextBox 7"/>
          <p:cNvSpPr txBox="1"/>
          <p:nvPr/>
        </p:nvSpPr>
        <p:spPr>
          <a:xfrm>
            <a:off x="1028700" y="7156464"/>
            <a:ext cx="6719291" cy="2101836"/>
          </a:xfrm>
          <a:prstGeom prst="rect">
            <a:avLst/>
          </a:prstGeom>
        </p:spPr>
        <p:txBody>
          <a:bodyPr lIns="0" tIns="0" rIns="0" bIns="0" rtlCol="0" anchor="t">
            <a:spAutoFit/>
          </a:bodyPr>
          <a:lstStyle/>
          <a:p>
            <a:pPr>
              <a:lnSpc>
                <a:spcPts val="4150"/>
              </a:lnSpc>
            </a:pPr>
            <a:r>
              <a:rPr lang="en-US" sz="2964">
                <a:solidFill>
                  <a:srgbClr val="535353"/>
                </a:solidFill>
                <a:latin typeface="Raleway"/>
              </a:rPr>
              <a:t>"Native people see painting as indistinct from dancing, dancing as indistinct from worship, and worship as indistinct from living"</a:t>
            </a:r>
          </a:p>
        </p:txBody>
      </p:sp>
      <p:sp>
        <p:nvSpPr>
          <p:cNvPr id="8" name="TextBox 8"/>
          <p:cNvSpPr txBox="1"/>
          <p:nvPr/>
        </p:nvSpPr>
        <p:spPr>
          <a:xfrm>
            <a:off x="8501551" y="4221066"/>
            <a:ext cx="3528568" cy="1334407"/>
          </a:xfrm>
          <a:prstGeom prst="rect">
            <a:avLst/>
          </a:prstGeom>
        </p:spPr>
        <p:txBody>
          <a:bodyPr lIns="0" tIns="0" rIns="0" bIns="0" rtlCol="0" anchor="t">
            <a:spAutoFit/>
          </a:bodyPr>
          <a:lstStyle/>
          <a:p>
            <a:pPr algn="r">
              <a:lnSpc>
                <a:spcPts val="3506"/>
              </a:lnSpc>
            </a:pPr>
            <a:r>
              <a:rPr lang="en-US" sz="2504">
                <a:solidFill>
                  <a:srgbClr val="535353"/>
                </a:solidFill>
                <a:latin typeface="Raleway"/>
              </a:rPr>
              <a:t>psychology: psyche meaning soul and logos speech or word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13116"/>
            <a:ext cx="3943087" cy="4522953"/>
          </a:xfrm>
          <a:prstGeom prst="rect">
            <a:avLst/>
          </a:prstGeom>
        </p:spPr>
      </p:pic>
      <p:pic>
        <p:nvPicPr>
          <p:cNvPr id="3" name="Picture 3"/>
          <p:cNvPicPr>
            <a:picLocks noChangeAspect="1"/>
          </p:cNvPicPr>
          <p:nvPr/>
        </p:nvPicPr>
        <p:blipFill>
          <a:blip r:embed="rId3"/>
          <a:srcRect l="6877" t="4246" r="6320" b="9720"/>
          <a:stretch>
            <a:fillRect/>
          </a:stretch>
        </p:blipFill>
        <p:spPr>
          <a:xfrm>
            <a:off x="10685308" y="4892759"/>
            <a:ext cx="6573992" cy="4365541"/>
          </a:xfrm>
          <a:prstGeom prst="rect">
            <a:avLst/>
          </a:prstGeom>
        </p:spPr>
      </p:pic>
      <p:pic>
        <p:nvPicPr>
          <p:cNvPr id="4" name="Picture 4"/>
          <p:cNvPicPr>
            <a:picLocks noChangeAspect="1"/>
          </p:cNvPicPr>
          <p:nvPr/>
        </p:nvPicPr>
        <p:blipFill>
          <a:blip r:embed="rId4"/>
          <a:srcRect/>
          <a:stretch>
            <a:fillRect/>
          </a:stretch>
        </p:blipFill>
        <p:spPr>
          <a:xfrm>
            <a:off x="5306955" y="1028700"/>
            <a:ext cx="3625651" cy="4532064"/>
          </a:xfrm>
          <a:prstGeom prst="rect">
            <a:avLst/>
          </a:prstGeom>
        </p:spPr>
      </p:pic>
      <p:sp>
        <p:nvSpPr>
          <p:cNvPr id="5" name="TextBox 5"/>
          <p:cNvSpPr txBox="1"/>
          <p:nvPr/>
        </p:nvSpPr>
        <p:spPr>
          <a:xfrm>
            <a:off x="12843261" y="1127416"/>
            <a:ext cx="4416039" cy="1872244"/>
          </a:xfrm>
          <a:prstGeom prst="rect">
            <a:avLst/>
          </a:prstGeom>
        </p:spPr>
        <p:txBody>
          <a:bodyPr lIns="0" tIns="0" rIns="0" bIns="0" rtlCol="0" anchor="t">
            <a:spAutoFit/>
          </a:bodyPr>
          <a:lstStyle/>
          <a:p>
            <a:pPr algn="r">
              <a:lnSpc>
                <a:spcPts val="7110"/>
              </a:lnSpc>
            </a:pPr>
            <a:r>
              <a:rPr lang="en-US" sz="7110">
                <a:solidFill>
                  <a:srgbClr val="000000"/>
                </a:solidFill>
                <a:latin typeface="Raleway Thin"/>
              </a:rPr>
              <a:t>Early Poet</a:t>
            </a:r>
          </a:p>
          <a:p>
            <a:pPr algn="r">
              <a:lnSpc>
                <a:spcPts val="7110"/>
              </a:lnSpc>
            </a:pPr>
            <a:r>
              <a:rPr lang="en-US" sz="7110">
                <a:solidFill>
                  <a:srgbClr val="000000"/>
                </a:solidFill>
                <a:latin typeface="Raleway Thin"/>
              </a:rPr>
              <a:t>Physicians</a:t>
            </a:r>
          </a:p>
        </p:txBody>
      </p:sp>
      <p:sp>
        <p:nvSpPr>
          <p:cNvPr id="6" name="TextBox 6"/>
          <p:cNvSpPr txBox="1"/>
          <p:nvPr/>
        </p:nvSpPr>
        <p:spPr>
          <a:xfrm>
            <a:off x="5306955" y="5751285"/>
            <a:ext cx="3520309" cy="3099690"/>
          </a:xfrm>
          <a:prstGeom prst="rect">
            <a:avLst/>
          </a:prstGeom>
        </p:spPr>
        <p:txBody>
          <a:bodyPr lIns="0" tIns="0" rIns="0" bIns="0" rtlCol="0" anchor="t">
            <a:spAutoFit/>
          </a:bodyPr>
          <a:lstStyle/>
          <a:p>
            <a:pPr>
              <a:lnSpc>
                <a:spcPts val="4092"/>
              </a:lnSpc>
            </a:pPr>
            <a:r>
              <a:rPr lang="en-US" sz="2923">
                <a:solidFill>
                  <a:srgbClr val="535353"/>
                </a:solidFill>
                <a:latin typeface="Raleway"/>
              </a:rPr>
              <a:t>William Carlos Williams: Imagist and Modernist, Chief of Pediatrics at Passaic General Hospital, c. 1924</a:t>
            </a:r>
          </a:p>
        </p:txBody>
      </p:sp>
      <p:sp>
        <p:nvSpPr>
          <p:cNvPr id="7" name="TextBox 7"/>
          <p:cNvSpPr txBox="1"/>
          <p:nvPr/>
        </p:nvSpPr>
        <p:spPr>
          <a:xfrm>
            <a:off x="1028700" y="5751285"/>
            <a:ext cx="2937236" cy="3099690"/>
          </a:xfrm>
          <a:prstGeom prst="rect">
            <a:avLst/>
          </a:prstGeom>
        </p:spPr>
        <p:txBody>
          <a:bodyPr lIns="0" tIns="0" rIns="0" bIns="0" rtlCol="0" anchor="t">
            <a:spAutoFit/>
          </a:bodyPr>
          <a:lstStyle/>
          <a:p>
            <a:pPr>
              <a:lnSpc>
                <a:spcPts val="4092"/>
              </a:lnSpc>
            </a:pPr>
            <a:r>
              <a:rPr lang="en-US" sz="2923">
                <a:solidFill>
                  <a:srgbClr val="535353"/>
                </a:solidFill>
                <a:latin typeface="Raleway"/>
              </a:rPr>
              <a:t>John Keats: English Romantic, Apothecarist and Surgeon at Guy's Hospital, c. 1795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sp>
        <p:nvSpPr>
          <p:cNvPr id="2" name="TextBox 2"/>
          <p:cNvSpPr txBox="1"/>
          <p:nvPr/>
        </p:nvSpPr>
        <p:spPr>
          <a:xfrm>
            <a:off x="3077736" y="1162050"/>
            <a:ext cx="12132528" cy="1022278"/>
          </a:xfrm>
          <a:prstGeom prst="rect">
            <a:avLst/>
          </a:prstGeom>
        </p:spPr>
        <p:txBody>
          <a:bodyPr lIns="0" tIns="0" rIns="0" bIns="0" rtlCol="0" anchor="t">
            <a:spAutoFit/>
          </a:bodyPr>
          <a:lstStyle/>
          <a:p>
            <a:pPr algn="ctr">
              <a:lnSpc>
                <a:spcPts val="7583"/>
              </a:lnSpc>
            </a:pPr>
            <a:r>
              <a:rPr lang="en-US" sz="7583">
                <a:solidFill>
                  <a:srgbClr val="000000"/>
                </a:solidFill>
                <a:latin typeface="Raleway Thin"/>
              </a:rPr>
              <a:t>Poetry in Medicine Today</a:t>
            </a:r>
          </a:p>
        </p:txBody>
      </p:sp>
      <p:pic>
        <p:nvPicPr>
          <p:cNvPr id="3" name="Picture 3"/>
          <p:cNvPicPr>
            <a:picLocks noChangeAspect="1"/>
          </p:cNvPicPr>
          <p:nvPr/>
        </p:nvPicPr>
        <p:blipFill>
          <a:blip r:embed="rId2"/>
          <a:srcRect/>
          <a:stretch>
            <a:fillRect/>
          </a:stretch>
        </p:blipFill>
        <p:spPr>
          <a:xfrm>
            <a:off x="1028700" y="2696931"/>
            <a:ext cx="6620925" cy="2582161"/>
          </a:xfrm>
          <a:prstGeom prst="rect">
            <a:avLst/>
          </a:prstGeom>
        </p:spPr>
      </p:pic>
      <p:pic>
        <p:nvPicPr>
          <p:cNvPr id="4" name="Picture 4"/>
          <p:cNvPicPr>
            <a:picLocks noChangeAspect="1"/>
          </p:cNvPicPr>
          <p:nvPr/>
        </p:nvPicPr>
        <p:blipFill>
          <a:blip r:embed="rId3"/>
          <a:srcRect/>
          <a:stretch>
            <a:fillRect/>
          </a:stretch>
        </p:blipFill>
        <p:spPr>
          <a:xfrm>
            <a:off x="10617952" y="2489726"/>
            <a:ext cx="6641348" cy="2789366"/>
          </a:xfrm>
          <a:prstGeom prst="rect">
            <a:avLst/>
          </a:prstGeom>
        </p:spPr>
      </p:pic>
      <p:pic>
        <p:nvPicPr>
          <p:cNvPr id="5" name="Picture 5"/>
          <p:cNvPicPr>
            <a:picLocks noChangeAspect="1"/>
          </p:cNvPicPr>
          <p:nvPr/>
        </p:nvPicPr>
        <p:blipFill>
          <a:blip r:embed="rId4"/>
          <a:srcRect l="3477" t="2209" r="35115" b="62748"/>
          <a:stretch>
            <a:fillRect/>
          </a:stretch>
        </p:blipFill>
        <p:spPr>
          <a:xfrm>
            <a:off x="12912357" y="5279092"/>
            <a:ext cx="4346943" cy="2935598"/>
          </a:xfrm>
          <a:prstGeom prst="rect">
            <a:avLst/>
          </a:prstGeom>
        </p:spPr>
      </p:pic>
      <p:pic>
        <p:nvPicPr>
          <p:cNvPr id="6" name="Picture 6"/>
          <p:cNvPicPr>
            <a:picLocks noChangeAspect="1"/>
          </p:cNvPicPr>
          <p:nvPr/>
        </p:nvPicPr>
        <p:blipFill>
          <a:blip r:embed="rId5"/>
          <a:srcRect/>
          <a:stretch>
            <a:fillRect/>
          </a:stretch>
        </p:blipFill>
        <p:spPr>
          <a:xfrm>
            <a:off x="5364065" y="6147631"/>
            <a:ext cx="7559869" cy="3110669"/>
          </a:xfrm>
          <a:prstGeom prst="rect">
            <a:avLst/>
          </a:prstGeom>
        </p:spPr>
      </p:pic>
      <p:pic>
        <p:nvPicPr>
          <p:cNvPr id="7" name="Picture 7"/>
          <p:cNvPicPr>
            <a:picLocks noChangeAspect="1"/>
          </p:cNvPicPr>
          <p:nvPr/>
        </p:nvPicPr>
        <p:blipFill>
          <a:blip r:embed="rId6"/>
          <a:srcRect t="15333" b="12657"/>
          <a:stretch>
            <a:fillRect/>
          </a:stretch>
        </p:blipFill>
        <p:spPr>
          <a:xfrm>
            <a:off x="1024515" y="6301287"/>
            <a:ext cx="4106441" cy="29570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sp>
        <p:nvSpPr>
          <p:cNvPr id="2" name="TextBox 2"/>
          <p:cNvSpPr txBox="1"/>
          <p:nvPr/>
        </p:nvSpPr>
        <p:spPr>
          <a:xfrm>
            <a:off x="1028700" y="1123950"/>
            <a:ext cx="8965331" cy="1470317"/>
          </a:xfrm>
          <a:prstGeom prst="rect">
            <a:avLst/>
          </a:prstGeom>
        </p:spPr>
        <p:txBody>
          <a:bodyPr lIns="0" tIns="0" rIns="0" bIns="0" rtlCol="0" anchor="t">
            <a:spAutoFit/>
          </a:bodyPr>
          <a:lstStyle/>
          <a:p>
            <a:pPr>
              <a:lnSpc>
                <a:spcPts val="5603"/>
              </a:lnSpc>
            </a:pPr>
            <a:r>
              <a:rPr lang="en-US" sz="5603">
                <a:solidFill>
                  <a:srgbClr val="000000"/>
                </a:solidFill>
                <a:latin typeface="Raleway Thin"/>
              </a:rPr>
              <a:t>Poetry Therapy, as a practice</a:t>
            </a:r>
          </a:p>
        </p:txBody>
      </p:sp>
      <p:pic>
        <p:nvPicPr>
          <p:cNvPr id="3" name="Picture 3"/>
          <p:cNvPicPr>
            <a:picLocks noChangeAspect="1"/>
          </p:cNvPicPr>
          <p:nvPr/>
        </p:nvPicPr>
        <p:blipFill>
          <a:blip r:embed="rId2"/>
          <a:srcRect/>
          <a:stretch>
            <a:fillRect/>
          </a:stretch>
        </p:blipFill>
        <p:spPr>
          <a:xfrm>
            <a:off x="10763664" y="1028700"/>
            <a:ext cx="6495636" cy="8209334"/>
          </a:xfrm>
          <a:prstGeom prst="rect">
            <a:avLst/>
          </a:prstGeom>
        </p:spPr>
      </p:pic>
      <p:pic>
        <p:nvPicPr>
          <p:cNvPr id="4" name="Picture 4"/>
          <p:cNvPicPr>
            <a:picLocks noChangeAspect="1"/>
          </p:cNvPicPr>
          <p:nvPr/>
        </p:nvPicPr>
        <p:blipFill>
          <a:blip r:embed="rId3"/>
          <a:srcRect/>
          <a:stretch>
            <a:fillRect/>
          </a:stretch>
        </p:blipFill>
        <p:spPr>
          <a:xfrm>
            <a:off x="731972" y="7203161"/>
            <a:ext cx="9558788" cy="2055139"/>
          </a:xfrm>
          <a:prstGeom prst="rect">
            <a:avLst/>
          </a:prstGeom>
        </p:spPr>
      </p:pic>
      <p:sp>
        <p:nvSpPr>
          <p:cNvPr id="5" name="TextBox 5"/>
          <p:cNvSpPr txBox="1"/>
          <p:nvPr/>
        </p:nvSpPr>
        <p:spPr>
          <a:xfrm>
            <a:off x="1028700" y="3291246"/>
            <a:ext cx="7768412" cy="3617567"/>
          </a:xfrm>
          <a:prstGeom prst="rect">
            <a:avLst/>
          </a:prstGeom>
        </p:spPr>
        <p:txBody>
          <a:bodyPr lIns="0" tIns="0" rIns="0" bIns="0" rtlCol="0" anchor="t">
            <a:spAutoFit/>
          </a:bodyPr>
          <a:lstStyle/>
          <a:p>
            <a:pPr>
              <a:lnSpc>
                <a:spcPts val="4092"/>
              </a:lnSpc>
            </a:pPr>
            <a:r>
              <a:rPr lang="en-US" sz="2923">
                <a:solidFill>
                  <a:srgbClr val="535353"/>
                </a:solidFill>
                <a:latin typeface="Raleway"/>
              </a:rPr>
              <a:t>Poetry Therapy is the language oriented branch of expressive arts therapy.</a:t>
            </a:r>
          </a:p>
          <a:p>
            <a:pPr>
              <a:lnSpc>
                <a:spcPts val="4092"/>
              </a:lnSpc>
            </a:pPr>
            <a:endParaRPr lang="en-US" sz="2923">
              <a:solidFill>
                <a:srgbClr val="535353"/>
              </a:solidFill>
              <a:latin typeface="Raleway"/>
            </a:endParaRPr>
          </a:p>
          <a:p>
            <a:pPr>
              <a:lnSpc>
                <a:spcPts val="4092"/>
              </a:lnSpc>
            </a:pPr>
            <a:r>
              <a:rPr lang="en-US" sz="2923">
                <a:solidFill>
                  <a:srgbClr val="535353"/>
                </a:solidFill>
                <a:latin typeface="Raleway"/>
              </a:rPr>
              <a:t>The International Federation for Biblio/Poetry Therapy (IFB/PT) is the independent credentialing authority for the profession of poetry therapy.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999"/>
          </a:blip>
          <a:srcRect/>
          <a:stretch>
            <a:fillRect/>
          </a:stretch>
        </p:blipFill>
        <p:spPr>
          <a:xfrm flipV="1">
            <a:off x="0" y="-3090788"/>
            <a:ext cx="18474364" cy="8234288"/>
          </a:xfrm>
          <a:prstGeom prst="rect">
            <a:avLst/>
          </a:prstGeom>
        </p:spPr>
      </p:pic>
      <p:sp>
        <p:nvSpPr>
          <p:cNvPr id="3" name="TextBox 3"/>
          <p:cNvSpPr txBox="1"/>
          <p:nvPr/>
        </p:nvSpPr>
        <p:spPr>
          <a:xfrm>
            <a:off x="3420099" y="1210746"/>
            <a:ext cx="11447801" cy="1157422"/>
          </a:xfrm>
          <a:prstGeom prst="rect">
            <a:avLst/>
          </a:prstGeom>
        </p:spPr>
        <p:txBody>
          <a:bodyPr lIns="0" tIns="0" rIns="0" bIns="0" rtlCol="0" anchor="t">
            <a:spAutoFit/>
          </a:bodyPr>
          <a:lstStyle/>
          <a:p>
            <a:pPr algn="ctr">
              <a:lnSpc>
                <a:spcPts val="8657"/>
              </a:lnSpc>
            </a:pPr>
            <a:r>
              <a:rPr lang="en-US" sz="8657">
                <a:solidFill>
                  <a:srgbClr val="000000"/>
                </a:solidFill>
                <a:latin typeface="Raleway Thin"/>
              </a:rPr>
              <a:t>Poetry Therapies</a:t>
            </a:r>
          </a:p>
        </p:txBody>
      </p:sp>
      <p:sp>
        <p:nvSpPr>
          <p:cNvPr id="4" name="TextBox 4"/>
          <p:cNvSpPr txBox="1"/>
          <p:nvPr/>
        </p:nvSpPr>
        <p:spPr>
          <a:xfrm>
            <a:off x="1985960" y="2736907"/>
            <a:ext cx="14316080" cy="2406593"/>
          </a:xfrm>
          <a:prstGeom prst="rect">
            <a:avLst/>
          </a:prstGeom>
        </p:spPr>
        <p:txBody>
          <a:bodyPr lIns="0" tIns="0" rIns="0" bIns="0" rtlCol="0" anchor="t">
            <a:spAutoFit/>
          </a:bodyPr>
          <a:lstStyle/>
          <a:p>
            <a:pPr>
              <a:lnSpc>
                <a:spcPts val="4774"/>
              </a:lnSpc>
            </a:pPr>
            <a:r>
              <a:rPr lang="en-US" sz="3410">
                <a:solidFill>
                  <a:srgbClr val="535353"/>
                </a:solidFill>
                <a:latin typeface="Raleway"/>
              </a:rPr>
              <a:t>"Poetry is of our bodies in a way that almost no other art form is. This notion that poetry is elitist or “I can’t understand it” — it’s false. There is so much in poetry that is gripping and compelling and expresses in a fundamental and visceral way what it is to be human." - R.C.</a:t>
            </a:r>
          </a:p>
        </p:txBody>
      </p:sp>
      <p:sp>
        <p:nvSpPr>
          <p:cNvPr id="5" name="TextBox 5"/>
          <p:cNvSpPr txBox="1"/>
          <p:nvPr/>
        </p:nvSpPr>
        <p:spPr>
          <a:xfrm>
            <a:off x="2419697" y="5653888"/>
            <a:ext cx="13448607" cy="3604412"/>
          </a:xfrm>
          <a:prstGeom prst="rect">
            <a:avLst/>
          </a:prstGeom>
        </p:spPr>
        <p:txBody>
          <a:bodyPr lIns="0" tIns="0" rIns="0" bIns="0" rtlCol="0" anchor="t">
            <a:spAutoFit/>
          </a:bodyPr>
          <a:lstStyle/>
          <a:p>
            <a:pPr marL="419100" indent="-419100">
              <a:lnSpc>
                <a:spcPts val="4747"/>
              </a:lnSpc>
              <a:buFont typeface="Arial"/>
              <a:buChar char="•"/>
            </a:pPr>
            <a:r>
              <a:rPr lang="en-US" sz="3391">
                <a:solidFill>
                  <a:srgbClr val="535353"/>
                </a:solidFill>
                <a:latin typeface="Raleway"/>
              </a:rPr>
              <a:t>First method: therapist selects a poem that highlights a problem that the patient group is dealing with to facilitate dialogue</a:t>
            </a:r>
          </a:p>
          <a:p>
            <a:pPr marL="419100" indent="-419100">
              <a:lnSpc>
                <a:spcPts val="4747"/>
              </a:lnSpc>
              <a:buFont typeface="Arial"/>
              <a:buChar char="•"/>
            </a:pPr>
            <a:r>
              <a:rPr lang="en-US" sz="3391">
                <a:solidFill>
                  <a:srgbClr val="535353"/>
                </a:solidFill>
                <a:latin typeface="Raleway"/>
              </a:rPr>
              <a:t>A second method of therapy calls on patients to write their own poems as a window to the psychology of the poet</a:t>
            </a:r>
          </a:p>
          <a:p>
            <a:pPr marL="419100" indent="-419100">
              <a:lnSpc>
                <a:spcPts val="4747"/>
              </a:lnSpc>
              <a:buFont typeface="Arial"/>
              <a:buChar char="•"/>
            </a:pPr>
            <a:r>
              <a:rPr lang="en-US" sz="3391">
                <a:solidFill>
                  <a:srgbClr val="535353"/>
                </a:solidFill>
                <a:latin typeface="Raleway"/>
              </a:rPr>
              <a:t>A third potential benefit of writing poetry: Catharsis - writing a poem can help to clear up one's emotions on a complex issue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sp>
        <p:nvSpPr>
          <p:cNvPr id="2" name="TextBox 2"/>
          <p:cNvSpPr txBox="1"/>
          <p:nvPr/>
        </p:nvSpPr>
        <p:spPr>
          <a:xfrm>
            <a:off x="5811499" y="1190625"/>
            <a:ext cx="11447801" cy="1157422"/>
          </a:xfrm>
          <a:prstGeom prst="rect">
            <a:avLst/>
          </a:prstGeom>
        </p:spPr>
        <p:txBody>
          <a:bodyPr lIns="0" tIns="0" rIns="0" bIns="0" rtlCol="0" anchor="t">
            <a:spAutoFit/>
          </a:bodyPr>
          <a:lstStyle/>
          <a:p>
            <a:pPr algn="r">
              <a:lnSpc>
                <a:spcPts val="8657"/>
              </a:lnSpc>
            </a:pPr>
            <a:r>
              <a:rPr lang="en-US" sz="8657">
                <a:solidFill>
                  <a:srgbClr val="000000"/>
                </a:solidFill>
                <a:latin typeface="Raleway Thin"/>
              </a:rPr>
              <a:t>Healing in Poetry</a:t>
            </a:r>
          </a:p>
        </p:txBody>
      </p:sp>
      <p:grpSp>
        <p:nvGrpSpPr>
          <p:cNvPr id="3" name="Group 3"/>
          <p:cNvGrpSpPr/>
          <p:nvPr/>
        </p:nvGrpSpPr>
        <p:grpSpPr>
          <a:xfrm>
            <a:off x="1064878" y="6850873"/>
            <a:ext cx="3836692" cy="2817592"/>
            <a:chOff x="0" y="0"/>
            <a:chExt cx="5115590" cy="3756789"/>
          </a:xfrm>
        </p:grpSpPr>
        <p:sp>
          <p:nvSpPr>
            <p:cNvPr id="4" name="TextBox 4"/>
            <p:cNvSpPr txBox="1"/>
            <p:nvPr/>
          </p:nvSpPr>
          <p:spPr>
            <a:xfrm>
              <a:off x="0" y="-57150"/>
              <a:ext cx="5115590" cy="2538447"/>
            </a:xfrm>
            <a:prstGeom prst="rect">
              <a:avLst/>
            </a:prstGeom>
          </p:spPr>
          <p:txBody>
            <a:bodyPr lIns="0" tIns="0" rIns="0" bIns="0" rtlCol="0" anchor="t">
              <a:spAutoFit/>
            </a:bodyPr>
            <a:lstStyle/>
            <a:p>
              <a:pPr>
                <a:lnSpc>
                  <a:spcPts val="3813"/>
                </a:lnSpc>
              </a:pPr>
              <a:r>
                <a:rPr lang="en-US" sz="2723" i="1">
                  <a:solidFill>
                    <a:srgbClr val="535353"/>
                  </a:solidFill>
                  <a:latin typeface="Aileron Thin"/>
                </a:rPr>
                <a:t>I felt I lost my edge</a:t>
              </a:r>
            </a:p>
            <a:p>
              <a:pPr>
                <a:lnSpc>
                  <a:spcPts val="3813"/>
                </a:lnSpc>
              </a:pPr>
              <a:r>
                <a:rPr lang="en-US" sz="2723" i="1">
                  <a:solidFill>
                    <a:srgbClr val="535353"/>
                  </a:solidFill>
                  <a:latin typeface="Aileron Thin"/>
                </a:rPr>
                <a:t>and then I lost my place</a:t>
              </a:r>
            </a:p>
            <a:p>
              <a:pPr>
                <a:lnSpc>
                  <a:spcPts val="3813"/>
                </a:lnSpc>
              </a:pPr>
              <a:r>
                <a:rPr lang="en-US" sz="2723" i="1">
                  <a:solidFill>
                    <a:srgbClr val="535353"/>
                  </a:solidFill>
                  <a:latin typeface="Aileron Thin"/>
                </a:rPr>
                <a:t>but the tragedy is</a:t>
              </a:r>
            </a:p>
            <a:p>
              <a:pPr>
                <a:lnSpc>
                  <a:spcPts val="3813"/>
                </a:lnSpc>
              </a:pPr>
              <a:r>
                <a:rPr lang="en-US" sz="2723" i="1">
                  <a:solidFill>
                    <a:srgbClr val="535353"/>
                  </a:solidFill>
                  <a:latin typeface="Aileron Thin"/>
                </a:rPr>
                <a:t>I have so much to say.</a:t>
              </a:r>
            </a:p>
          </p:txBody>
        </p:sp>
        <p:sp>
          <p:nvSpPr>
            <p:cNvPr id="5" name="TextBox 5"/>
            <p:cNvSpPr txBox="1"/>
            <p:nvPr/>
          </p:nvSpPr>
          <p:spPr>
            <a:xfrm>
              <a:off x="1301056" y="2660203"/>
              <a:ext cx="3814534" cy="1096586"/>
            </a:xfrm>
            <a:prstGeom prst="rect">
              <a:avLst/>
            </a:prstGeom>
          </p:spPr>
          <p:txBody>
            <a:bodyPr lIns="0" tIns="0" rIns="0" bIns="0" rtlCol="0" anchor="t">
              <a:spAutoFit/>
            </a:bodyPr>
            <a:lstStyle/>
            <a:p>
              <a:pPr algn="r">
                <a:lnSpc>
                  <a:spcPts val="2179"/>
                </a:lnSpc>
              </a:pPr>
              <a:r>
                <a:rPr lang="en-US" sz="1729" i="1">
                  <a:solidFill>
                    <a:srgbClr val="535353"/>
                  </a:solidFill>
                  <a:latin typeface="Raleway"/>
                </a:rPr>
                <a:t>PATIENT WITH BRAIN CANCER, DEPT. OF NEURO-ONCOLOGY, UCLA</a:t>
              </a:r>
            </a:p>
          </p:txBody>
        </p:sp>
      </p:grpSp>
      <p:pic>
        <p:nvPicPr>
          <p:cNvPr id="6" name="Picture 6"/>
          <p:cNvPicPr>
            <a:picLocks noChangeAspect="1"/>
          </p:cNvPicPr>
          <p:nvPr/>
        </p:nvPicPr>
        <p:blipFill>
          <a:blip r:embed="rId2"/>
          <a:srcRect l="5443"/>
          <a:stretch>
            <a:fillRect/>
          </a:stretch>
        </p:blipFill>
        <p:spPr>
          <a:xfrm>
            <a:off x="1028700" y="1028700"/>
            <a:ext cx="3872870" cy="5506994"/>
          </a:xfrm>
          <a:prstGeom prst="rect">
            <a:avLst/>
          </a:prstGeom>
        </p:spPr>
      </p:pic>
      <p:sp>
        <p:nvSpPr>
          <p:cNvPr id="7" name="TextBox 7"/>
          <p:cNvSpPr txBox="1"/>
          <p:nvPr/>
        </p:nvSpPr>
        <p:spPr>
          <a:xfrm>
            <a:off x="7450132" y="5785567"/>
            <a:ext cx="9809168" cy="2063937"/>
          </a:xfrm>
          <a:prstGeom prst="rect">
            <a:avLst/>
          </a:prstGeom>
        </p:spPr>
        <p:txBody>
          <a:bodyPr lIns="0" tIns="0" rIns="0" bIns="0" rtlCol="0" anchor="t">
            <a:spAutoFit/>
          </a:bodyPr>
          <a:lstStyle/>
          <a:p>
            <a:pPr algn="r">
              <a:lnSpc>
                <a:spcPts val="4092"/>
              </a:lnSpc>
            </a:pPr>
            <a:r>
              <a:rPr lang="en-US" sz="2923">
                <a:solidFill>
                  <a:srgbClr val="535353"/>
                </a:solidFill>
                <a:latin typeface="Raleway"/>
              </a:rPr>
              <a:t>Yale Psychiatrist Albert Rothenberg offered that "poetry by itself does not cure," but noted the benefit of its unique focus on verbalization, which, he offered, is "the lifeblood of psychotherapy."</a:t>
            </a:r>
          </a:p>
        </p:txBody>
      </p:sp>
      <p:sp>
        <p:nvSpPr>
          <p:cNvPr id="8" name="TextBox 8"/>
          <p:cNvSpPr txBox="1"/>
          <p:nvPr/>
        </p:nvSpPr>
        <p:spPr>
          <a:xfrm>
            <a:off x="5811499" y="3079563"/>
            <a:ext cx="9809168" cy="2063937"/>
          </a:xfrm>
          <a:prstGeom prst="rect">
            <a:avLst/>
          </a:prstGeom>
        </p:spPr>
        <p:txBody>
          <a:bodyPr lIns="0" tIns="0" rIns="0" bIns="0" rtlCol="0" anchor="t">
            <a:spAutoFit/>
          </a:bodyPr>
          <a:lstStyle/>
          <a:p>
            <a:pPr>
              <a:lnSpc>
                <a:spcPts val="4092"/>
              </a:lnSpc>
            </a:pPr>
            <a:r>
              <a:rPr lang="en-US" sz="2923">
                <a:solidFill>
                  <a:srgbClr val="535353"/>
                </a:solidFill>
                <a:latin typeface="Raleway"/>
              </a:rPr>
              <a:t>At the deathbed: “In a way, [the patient] achieved something that medicine still hasn’t figured out: a kind of immortality. He’s alive in those poems and stories; he’s present in those stories, really, forever.” - R.C.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A"/>
        </a:solidFill>
        <a:effectLst/>
      </p:bgPr>
    </p:bg>
    <p:spTree>
      <p:nvGrpSpPr>
        <p:cNvPr id="1" name=""/>
        <p:cNvGrpSpPr/>
        <p:nvPr/>
      </p:nvGrpSpPr>
      <p:grpSpPr>
        <a:xfrm>
          <a:off x="0" y="0"/>
          <a:ext cx="0" cy="0"/>
          <a:chOff x="0" y="0"/>
          <a:chExt cx="0" cy="0"/>
        </a:xfrm>
      </p:grpSpPr>
      <p:sp>
        <p:nvSpPr>
          <p:cNvPr id="2" name="TextBox 2"/>
          <p:cNvSpPr txBox="1"/>
          <p:nvPr/>
        </p:nvSpPr>
        <p:spPr>
          <a:xfrm>
            <a:off x="1028700" y="1190625"/>
            <a:ext cx="11447801" cy="1157422"/>
          </a:xfrm>
          <a:prstGeom prst="rect">
            <a:avLst/>
          </a:prstGeom>
        </p:spPr>
        <p:txBody>
          <a:bodyPr lIns="0" tIns="0" rIns="0" bIns="0" rtlCol="0" anchor="t">
            <a:spAutoFit/>
          </a:bodyPr>
          <a:lstStyle/>
          <a:p>
            <a:pPr>
              <a:lnSpc>
                <a:spcPts val="8657"/>
              </a:lnSpc>
            </a:pPr>
            <a:r>
              <a:rPr lang="en-US" sz="8657">
                <a:solidFill>
                  <a:srgbClr val="000000"/>
                </a:solidFill>
                <a:latin typeface="Raleway Thin"/>
              </a:rPr>
              <a:t>Poetry in Healing</a:t>
            </a:r>
          </a:p>
        </p:txBody>
      </p:sp>
      <p:sp>
        <p:nvSpPr>
          <p:cNvPr id="3" name="TextBox 3"/>
          <p:cNvSpPr txBox="1"/>
          <p:nvPr/>
        </p:nvSpPr>
        <p:spPr>
          <a:xfrm>
            <a:off x="1028700" y="2651587"/>
            <a:ext cx="11125301" cy="2970435"/>
          </a:xfrm>
          <a:prstGeom prst="rect">
            <a:avLst/>
          </a:prstGeom>
        </p:spPr>
        <p:txBody>
          <a:bodyPr lIns="0" tIns="0" rIns="0" bIns="0" rtlCol="0" anchor="t">
            <a:spAutoFit/>
          </a:bodyPr>
          <a:lstStyle/>
          <a:p>
            <a:pPr marL="342900" indent="-342900">
              <a:lnSpc>
                <a:spcPts val="3917"/>
              </a:lnSpc>
              <a:buFont typeface="Arial"/>
              <a:buChar char="•"/>
            </a:pPr>
            <a:r>
              <a:rPr lang="en-US" sz="2798">
                <a:solidFill>
                  <a:srgbClr val="535353"/>
                </a:solidFill>
                <a:latin typeface="Raleway"/>
              </a:rPr>
              <a:t>Disrupt the doctor–patient hierarchy, observer-participant relationships</a:t>
            </a:r>
          </a:p>
          <a:p>
            <a:pPr marL="342900" indent="-342900">
              <a:lnSpc>
                <a:spcPts val="3917"/>
              </a:lnSpc>
              <a:buFont typeface="Arial"/>
              <a:buChar char="•"/>
            </a:pPr>
            <a:r>
              <a:rPr lang="en-US" sz="2798">
                <a:solidFill>
                  <a:srgbClr val="535353"/>
                </a:solidFill>
                <a:latin typeface="Raleway"/>
              </a:rPr>
              <a:t>Practices of witnessing, empathy and listening emerge in writing</a:t>
            </a:r>
          </a:p>
          <a:p>
            <a:pPr marL="342900" indent="-342900">
              <a:lnSpc>
                <a:spcPts val="3917"/>
              </a:lnSpc>
              <a:buFont typeface="Arial"/>
              <a:buChar char="•"/>
            </a:pPr>
            <a:r>
              <a:rPr lang="en-US" sz="2798">
                <a:solidFill>
                  <a:srgbClr val="535353"/>
                </a:solidFill>
                <a:latin typeface="Raleway"/>
              </a:rPr>
              <a:t>Illness narratives not only recount and interpret symptoms but also describe illness as an event that reflects wider cultural contexts, including race, gender, class, and sexuality</a:t>
            </a:r>
          </a:p>
        </p:txBody>
      </p:sp>
      <p:pic>
        <p:nvPicPr>
          <p:cNvPr id="4" name="Picture 4"/>
          <p:cNvPicPr>
            <a:picLocks noChangeAspect="1"/>
          </p:cNvPicPr>
          <p:nvPr/>
        </p:nvPicPr>
        <p:blipFill>
          <a:blip r:embed="rId2"/>
          <a:srcRect l="5647" t="1532" r="6470"/>
          <a:stretch>
            <a:fillRect/>
          </a:stretch>
        </p:blipFill>
        <p:spPr>
          <a:xfrm>
            <a:off x="12476501" y="2931626"/>
            <a:ext cx="4714819" cy="6326674"/>
          </a:xfrm>
          <a:prstGeom prst="rect">
            <a:avLst/>
          </a:prstGeom>
        </p:spPr>
      </p:pic>
      <p:sp>
        <p:nvSpPr>
          <p:cNvPr id="5" name="TextBox 5"/>
          <p:cNvSpPr txBox="1"/>
          <p:nvPr/>
        </p:nvSpPr>
        <p:spPr>
          <a:xfrm>
            <a:off x="4385589" y="7194363"/>
            <a:ext cx="7768412" cy="2063937"/>
          </a:xfrm>
          <a:prstGeom prst="rect">
            <a:avLst/>
          </a:prstGeom>
        </p:spPr>
        <p:txBody>
          <a:bodyPr lIns="0" tIns="0" rIns="0" bIns="0" rtlCol="0" anchor="t">
            <a:spAutoFit/>
          </a:bodyPr>
          <a:lstStyle/>
          <a:p>
            <a:pPr algn="r">
              <a:lnSpc>
                <a:spcPts val="4092"/>
              </a:lnSpc>
            </a:pPr>
            <a:r>
              <a:rPr lang="en-US" sz="2923">
                <a:solidFill>
                  <a:srgbClr val="535353"/>
                </a:solidFill>
                <a:latin typeface="Raleway"/>
              </a:rPr>
              <a:t>"Poetry communicates at the subconscious level, which is why some lines move us to tears or lift us in joy, inspire us or save us from destroying ourselves"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Macintosh PowerPoint</Application>
  <PresentationFormat>Custom</PresentationFormat>
  <Paragraphs>55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Raleway Thin</vt:lpstr>
      <vt:lpstr>Raleway</vt:lpstr>
      <vt:lpstr>Aileron Thin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sculpture expo</dc:title>
  <cp:lastModifiedBy>Dora Malech</cp:lastModifiedBy>
  <cp:revision>1</cp:revision>
  <dcterms:created xsi:type="dcterms:W3CDTF">2006-08-16T00:00:00Z</dcterms:created>
  <dcterms:modified xsi:type="dcterms:W3CDTF">2021-01-25T20:11:13Z</dcterms:modified>
  <dc:identifier>DADTlzrZQL0</dc:identifier>
</cp:coreProperties>
</file>